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Fraunces Extra Bold"/>
      <p:regular r:id="rId12"/>
    </p:embeddedFont>
    <p:embeddedFont>
      <p:font typeface="Fraunces Extra Bold"/>
      <p:regular r:id="rId13"/>
    </p:embeddedFont>
    <p:embeddedFont>
      <p:font typeface="Nobile"/>
      <p:regular r:id="rId14"/>
    </p:embeddedFont>
    <p:embeddedFont>
      <p:font typeface="Nobile"/>
      <p:regular r:id="rId15"/>
    </p:embeddedFont>
    <p:embeddedFont>
      <p:font typeface="Nobile"/>
      <p:regular r:id="rId16"/>
    </p:embeddedFont>
    <p:embeddedFont>
      <p:font typeface="Nobile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3921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The Blind Spot in Image Lifecycle: EOS Components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0571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Today's CI/CD pipelines often lack visibility into container image lifecycles. Containers are built and shipped with end-of-support (EOS) binaries and outdated base images.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4957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unsupported components introduce serious security risks. They reduce compliance and increase technical debt across environments.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651033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6517958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56440" y="6493431"/>
            <a:ext cx="253126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by CodeZero Zero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5664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When Unsupported Images Slip Through: Why It Matters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7829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3520797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47829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Unpatched Vulnerabilities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432304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EOS components may contain known vulnerabilities that will never be fixed.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47829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6937" y="3520797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08983" y="3478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Reactive Approach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08983" y="396871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Manual audits are slow and inconsistent. Issues are found too late.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625661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6299121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62566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Operational Impact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674703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Support teams face recurring issues. Production suffers from preventable errors.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643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88162"/>
            <a:ext cx="9641800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Lifecycle Guardrails: Jenkins-Driven EOS Detection</a:t>
            </a:r>
            <a:endParaRPr lang="en-US" sz="2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070033"/>
            <a:ext cx="737116" cy="8845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52005" y="4217432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Parse Image Layers</a:t>
            </a:r>
            <a:endParaRPr lang="en-US" sz="1450" dirty="0"/>
          </a:p>
        </p:txBody>
      </p:sp>
      <p:sp>
        <p:nvSpPr>
          <p:cNvPr id="6" name="Text 2"/>
          <p:cNvSpPr/>
          <p:nvPr/>
        </p:nvSpPr>
        <p:spPr>
          <a:xfrm>
            <a:off x="1752005" y="4536162"/>
            <a:ext cx="1208460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Jenkins extracts data from all Docker image components during build.</a:t>
            </a:r>
            <a:endParaRPr lang="en-US" sz="11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954548"/>
            <a:ext cx="737116" cy="8845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52005" y="5101947"/>
            <a:ext cx="201120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Check EOS Databases</a:t>
            </a:r>
            <a:endParaRPr lang="en-US" sz="1450" dirty="0"/>
          </a:p>
        </p:txBody>
      </p:sp>
      <p:sp>
        <p:nvSpPr>
          <p:cNvPr id="9" name="Text 4"/>
          <p:cNvSpPr/>
          <p:nvPr/>
        </p:nvSpPr>
        <p:spPr>
          <a:xfrm>
            <a:off x="1752005" y="5420678"/>
            <a:ext cx="1208460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Component versions are verified against EOS and CVE databases.</a:t>
            </a:r>
            <a:endParaRPr lang="en-US" sz="11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839063"/>
            <a:ext cx="737116" cy="8845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52005" y="598646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Enforce Standards</a:t>
            </a:r>
            <a:endParaRPr lang="en-US" sz="1450" dirty="0"/>
          </a:p>
        </p:txBody>
      </p:sp>
      <p:sp>
        <p:nvSpPr>
          <p:cNvPr id="12" name="Text 6"/>
          <p:cNvSpPr/>
          <p:nvPr/>
        </p:nvSpPr>
        <p:spPr>
          <a:xfrm>
            <a:off x="1752005" y="6305193"/>
            <a:ext cx="1208460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Builds with vulnerable components older than 12 months are terminated.</a:t>
            </a:r>
            <a:endParaRPr lang="en-US" sz="11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723578"/>
            <a:ext cx="737116" cy="8845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52005" y="6870978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Recommend Fixes</a:t>
            </a:r>
            <a:endParaRPr lang="en-US" sz="1450" dirty="0"/>
          </a:p>
        </p:txBody>
      </p:sp>
      <p:sp>
        <p:nvSpPr>
          <p:cNvPr id="15" name="Text 8"/>
          <p:cNvSpPr/>
          <p:nvPr/>
        </p:nvSpPr>
        <p:spPr>
          <a:xfrm>
            <a:off x="1752005" y="7189708"/>
            <a:ext cx="1208460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Secure alternatives are suggested via recommendation logic.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7131"/>
            <a:ext cx="7556421" cy="1204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Real-World Scenario: Java JDK 8 on UBI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497003" y="2351246"/>
            <a:ext cx="22860" cy="5021223"/>
          </a:xfrm>
          <a:prstGeom prst="roundRect">
            <a:avLst>
              <a:gd name="adj" fmla="val 759068"/>
            </a:avLst>
          </a:prstGeom>
          <a:solidFill>
            <a:srgbClr val="CED9CE"/>
          </a:solidFill>
          <a:ln/>
        </p:spPr>
      </p:sp>
      <p:sp>
        <p:nvSpPr>
          <p:cNvPr id="5" name="Shape 2"/>
          <p:cNvSpPr/>
          <p:nvPr/>
        </p:nvSpPr>
        <p:spPr>
          <a:xfrm>
            <a:off x="6691015" y="2773442"/>
            <a:ext cx="578406" cy="22860"/>
          </a:xfrm>
          <a:prstGeom prst="roundRect">
            <a:avLst>
              <a:gd name="adj" fmla="val 759068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30" y="2568059"/>
            <a:ext cx="433745" cy="433745"/>
          </a:xfrm>
          <a:prstGeom prst="roundRect">
            <a:avLst>
              <a:gd name="adj" fmla="val 40006"/>
            </a:avLst>
          </a:prstGeom>
          <a:solidFill>
            <a:srgbClr val="E8F3E8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342" y="2604135"/>
            <a:ext cx="289203" cy="36147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61052" y="2544008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Development Stage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7461052" y="2960846"/>
            <a:ext cx="637555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Team uses UBI-based image with OpenJDK 8 for Java applications.</a:t>
            </a:r>
            <a:endParaRPr lang="en-US" sz="1500" dirty="0"/>
          </a:p>
        </p:txBody>
      </p:sp>
      <p:sp>
        <p:nvSpPr>
          <p:cNvPr id="10" name="Shape 6"/>
          <p:cNvSpPr/>
          <p:nvPr/>
        </p:nvSpPr>
        <p:spPr>
          <a:xfrm>
            <a:off x="6691015" y="4076938"/>
            <a:ext cx="578406" cy="22860"/>
          </a:xfrm>
          <a:prstGeom prst="roundRect">
            <a:avLst>
              <a:gd name="adj" fmla="val 759068"/>
            </a:avLst>
          </a:prstGeom>
          <a:solidFill>
            <a:srgbClr val="CED9CE"/>
          </a:solidFill>
          <a:ln/>
        </p:spPr>
      </p:sp>
      <p:sp>
        <p:nvSpPr>
          <p:cNvPr id="11" name="Shape 7"/>
          <p:cNvSpPr/>
          <p:nvPr/>
        </p:nvSpPr>
        <p:spPr>
          <a:xfrm>
            <a:off x="6280130" y="3871555"/>
            <a:ext cx="433745" cy="433745"/>
          </a:xfrm>
          <a:prstGeom prst="roundRect">
            <a:avLst>
              <a:gd name="adj" fmla="val 40006"/>
            </a:avLst>
          </a:prstGeom>
          <a:solidFill>
            <a:srgbClr val="E8F3E8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2342" y="3907631"/>
            <a:ext cx="289203" cy="36147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461052" y="3847505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Detection Stage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7461052" y="4264342"/>
            <a:ext cx="637555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Scanner finds OpenJDK 8, approaching EOS in November 2026.</a:t>
            </a:r>
            <a:endParaRPr lang="en-US" sz="1500" dirty="0"/>
          </a:p>
        </p:txBody>
      </p:sp>
      <p:sp>
        <p:nvSpPr>
          <p:cNvPr id="15" name="Shape 10"/>
          <p:cNvSpPr/>
          <p:nvPr/>
        </p:nvSpPr>
        <p:spPr>
          <a:xfrm>
            <a:off x="6691015" y="5380434"/>
            <a:ext cx="578406" cy="22860"/>
          </a:xfrm>
          <a:prstGeom prst="roundRect">
            <a:avLst>
              <a:gd name="adj" fmla="val 759068"/>
            </a:avLst>
          </a:prstGeom>
          <a:solidFill>
            <a:srgbClr val="CED9CE"/>
          </a:solidFill>
          <a:ln/>
        </p:spPr>
      </p:sp>
      <p:sp>
        <p:nvSpPr>
          <p:cNvPr id="16" name="Shape 11"/>
          <p:cNvSpPr/>
          <p:nvPr/>
        </p:nvSpPr>
        <p:spPr>
          <a:xfrm>
            <a:off x="6280130" y="5175052"/>
            <a:ext cx="433745" cy="433745"/>
          </a:xfrm>
          <a:prstGeom prst="roundRect">
            <a:avLst>
              <a:gd name="adj" fmla="val 40006"/>
            </a:avLst>
          </a:prstGeom>
          <a:solidFill>
            <a:srgbClr val="E8F3E8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342" y="5211128"/>
            <a:ext cx="289203" cy="361474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461052" y="5151001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Enforcement Stage</a:t>
            </a:r>
            <a:endParaRPr lang="en-US" sz="1850" dirty="0"/>
          </a:p>
        </p:txBody>
      </p:sp>
      <p:sp>
        <p:nvSpPr>
          <p:cNvPr id="19" name="Text 13"/>
          <p:cNvSpPr/>
          <p:nvPr/>
        </p:nvSpPr>
        <p:spPr>
          <a:xfrm>
            <a:off x="7461052" y="5567839"/>
            <a:ext cx="637555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Build terminates if vulnerabilities are found with the outdated JDK.</a:t>
            </a:r>
            <a:endParaRPr lang="en-US" sz="1500" dirty="0"/>
          </a:p>
        </p:txBody>
      </p:sp>
      <p:sp>
        <p:nvSpPr>
          <p:cNvPr id="20" name="Shape 14"/>
          <p:cNvSpPr/>
          <p:nvPr/>
        </p:nvSpPr>
        <p:spPr>
          <a:xfrm>
            <a:off x="6691015" y="6683931"/>
            <a:ext cx="578406" cy="22860"/>
          </a:xfrm>
          <a:prstGeom prst="roundRect">
            <a:avLst>
              <a:gd name="adj" fmla="val 759068"/>
            </a:avLst>
          </a:prstGeom>
          <a:solidFill>
            <a:srgbClr val="CED9CE"/>
          </a:solidFill>
          <a:ln/>
        </p:spPr>
      </p:sp>
      <p:sp>
        <p:nvSpPr>
          <p:cNvPr id="21" name="Shape 15"/>
          <p:cNvSpPr/>
          <p:nvPr/>
        </p:nvSpPr>
        <p:spPr>
          <a:xfrm>
            <a:off x="6280130" y="6478548"/>
            <a:ext cx="433745" cy="433745"/>
          </a:xfrm>
          <a:prstGeom prst="roundRect">
            <a:avLst>
              <a:gd name="adj" fmla="val 40006"/>
            </a:avLst>
          </a:prstGeom>
          <a:solidFill>
            <a:srgbClr val="E8F3E8"/>
          </a:solidFill>
          <a:ln/>
        </p:spPr>
      </p:sp>
      <p:pic>
        <p:nvPicPr>
          <p:cNvPr id="2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2342" y="6514624"/>
            <a:ext cx="289203" cy="361474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7461052" y="6454497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Feedback Loop</a:t>
            </a:r>
            <a:endParaRPr lang="en-US" sz="1850" dirty="0"/>
          </a:p>
        </p:txBody>
      </p:sp>
      <p:sp>
        <p:nvSpPr>
          <p:cNvPr id="24" name="Text 17"/>
          <p:cNvSpPr/>
          <p:nvPr/>
        </p:nvSpPr>
        <p:spPr>
          <a:xfrm>
            <a:off x="7461052" y="6871335"/>
            <a:ext cx="637555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System suggests upgrading to OpenJDK 11+ for continued support.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711" y="577096"/>
            <a:ext cx="767857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Results: Secure Image Lifecycle. Predictable Pipelines.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732711" y="1699736"/>
            <a:ext cx="7678579" cy="449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00"/>
              </a:lnSpc>
              <a:buNone/>
            </a:pPr>
            <a:r>
              <a:rPr lang="en-US" sz="3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100%</a:t>
            </a:r>
            <a:endParaRPr lang="en-US" sz="3500" dirty="0"/>
          </a:p>
        </p:txBody>
      </p:sp>
      <p:sp>
        <p:nvSpPr>
          <p:cNvPr id="5" name="Text 2"/>
          <p:cNvSpPr/>
          <p:nvPr/>
        </p:nvSpPr>
        <p:spPr>
          <a:xfrm>
            <a:off x="3721418" y="2318861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Supported Images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732711" y="2613065"/>
            <a:ext cx="7678579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Only secure images move forward in the pipeline.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732711" y="3306961"/>
            <a:ext cx="7678579" cy="449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00"/>
              </a:lnSpc>
              <a:buNone/>
            </a:pPr>
            <a:r>
              <a:rPr lang="en-US" sz="3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0</a:t>
            </a:r>
            <a:endParaRPr lang="en-US" sz="3500" dirty="0"/>
          </a:p>
        </p:txBody>
      </p:sp>
      <p:sp>
        <p:nvSpPr>
          <p:cNvPr id="8" name="Text 5"/>
          <p:cNvSpPr/>
          <p:nvPr/>
        </p:nvSpPr>
        <p:spPr>
          <a:xfrm>
            <a:off x="3721418" y="3926086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Security Debt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732711" y="4220289"/>
            <a:ext cx="7678579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Prevents security issues from entering production.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732711" y="4914186"/>
            <a:ext cx="7678579" cy="449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00"/>
              </a:lnSpc>
              <a:buNone/>
            </a:pPr>
            <a:r>
              <a:rPr lang="en-US" sz="3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60%</a:t>
            </a:r>
            <a:endParaRPr lang="en-US" sz="3500" dirty="0"/>
          </a:p>
        </p:txBody>
      </p:sp>
      <p:sp>
        <p:nvSpPr>
          <p:cNvPr id="11" name="Text 8"/>
          <p:cNvSpPr/>
          <p:nvPr/>
        </p:nvSpPr>
        <p:spPr>
          <a:xfrm>
            <a:off x="3721418" y="5533311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Reduced Tickets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732711" y="5827514"/>
            <a:ext cx="7678579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Lower platform team load from preventable issues.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732711" y="6521410"/>
            <a:ext cx="7678579" cy="449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00"/>
              </a:lnSpc>
              <a:buNone/>
            </a:pPr>
            <a:r>
              <a:rPr lang="en-US" sz="3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90%</a:t>
            </a:r>
            <a:endParaRPr lang="en-US" sz="3500" dirty="0"/>
          </a:p>
        </p:txBody>
      </p:sp>
      <p:sp>
        <p:nvSpPr>
          <p:cNvPr id="14" name="Text 11"/>
          <p:cNvSpPr/>
          <p:nvPr/>
        </p:nvSpPr>
        <p:spPr>
          <a:xfrm>
            <a:off x="3713440" y="7140535"/>
            <a:ext cx="1717000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Automated Hygiene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732711" y="7434739"/>
            <a:ext cx="7678579" cy="217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Reinforces lifecycle standards with minimal manual effort.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2025-04-09T14:56:49Z</dcterms:created>
  <dcterms:modified xsi:type="dcterms:W3CDTF">2025-04-09T14:56:49Z</dcterms:modified>
</cp:coreProperties>
</file>